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8" r:id="rId2"/>
    <p:sldMasterId id="2147483780" r:id="rId3"/>
    <p:sldMasterId id="2147483816" r:id="rId4"/>
  </p:sldMasterIdLst>
  <p:notesMasterIdLst>
    <p:notesMasterId r:id="rId11"/>
  </p:notesMasterIdLst>
  <p:handoutMasterIdLst>
    <p:handoutMasterId r:id="rId12"/>
  </p:handoutMasterIdLst>
  <p:sldIdLst>
    <p:sldId id="504" r:id="rId5"/>
    <p:sldId id="507" r:id="rId6"/>
    <p:sldId id="480" r:id="rId7"/>
    <p:sldId id="499" r:id="rId8"/>
    <p:sldId id="500" r:id="rId9"/>
    <p:sldId id="501" r:id="rId10"/>
  </p:sldIdLst>
  <p:sldSz cx="12192000" cy="6858000"/>
  <p:notesSz cx="6797675" cy="9928225"/>
  <p:defaultTextStyle>
    <a:defPPr>
      <a:defRPr lang="ru-RU"/>
    </a:defPPr>
    <a:lvl1pPr marL="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008080"/>
    <a:srgbClr val="000099"/>
    <a:srgbClr val="C0BE7C"/>
    <a:srgbClr val="A1A1A1"/>
    <a:srgbClr val="83C400"/>
    <a:srgbClr val="6565FF"/>
    <a:srgbClr val="F0A16C"/>
    <a:srgbClr val="4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77B-8BCB-4804-B70E-C707BEA49FF5}" v="1" dt="2020-05-15T10:48:3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3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18" y="13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4F12-83E1-4F5B-A011-2DC296267F32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6844-05ED-4A7E-ADBA-F062DA6A0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1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34B68-A6FA-4D24-9C7A-3DCE45657001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6747E-5FDA-4EDA-BBAD-D06BBBBAA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5263" y="844550"/>
            <a:ext cx="7456488" cy="4194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1994" y="5317708"/>
            <a:ext cx="5188862" cy="50381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55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5263" y="844550"/>
            <a:ext cx="7456488" cy="4194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1994" y="5317708"/>
            <a:ext cx="5188862" cy="50381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085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4820-BD6E-490C-937D-5B5C073DE7AF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1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6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5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3A64F-6389-48A6-A39F-223D3091F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91E8D0-99ED-4CB0-9340-34B6BEE8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995767-D586-4CC0-9768-F7FF773B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AC861-E94C-4076-A158-F647550C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BC0AC0-0465-4BA7-ACA2-C71F2DED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943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85F7E-8C93-468F-B287-0640692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27AEB9-5063-42F1-BD6C-74F1AFBB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9DA38-536E-499C-9124-BB8341AA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BB3984-45FF-4B49-9CA2-3730975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B11FE-F872-4E7C-B838-2D216C3A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096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6BC132-CE74-4300-8986-2403FD2E7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CB6E4B-8940-4236-9BB8-179C95E14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3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1D544C-9FA9-43E2-9A9B-BAD6799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F3780-A5C4-4D04-90B7-823EC97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C48E61-C103-4B13-AB90-5CC2E0A3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298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56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59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6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40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76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88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1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44749-47BE-48E6-8247-44FD888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4AA15-9BB1-41F3-A6BE-2B246EFB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244908-154E-4E99-9802-B83F4B1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70545F-7B7C-4CCD-88AE-F1A6BF52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6966FB-FFEC-4CF9-8076-C908E36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78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10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77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81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7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14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1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87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19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11F8E-E063-4A97-98B9-881A6AE2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66498-08B9-4B8E-A78A-02B19FE7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388DE-9188-4BC5-9F4D-D67A110A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4AAFC5-DC26-4722-8679-14C99F2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C684E-4269-42DD-84C9-320F629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1395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0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55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5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0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9" indent="0" algn="ctr">
              <a:buNone/>
              <a:defRPr sz="2000"/>
            </a:lvl2pPr>
            <a:lvl3pPr marL="912809" indent="0" algn="ctr">
              <a:buNone/>
              <a:defRPr sz="1867"/>
            </a:lvl3pPr>
            <a:lvl4pPr marL="1369210" indent="0" algn="ctr">
              <a:buNone/>
              <a:defRPr sz="1600"/>
            </a:lvl4pPr>
            <a:lvl5pPr marL="1825616" indent="0" algn="ctr">
              <a:buNone/>
              <a:defRPr sz="1600"/>
            </a:lvl5pPr>
            <a:lvl6pPr marL="2282062" indent="0" algn="ctr">
              <a:buNone/>
              <a:defRPr sz="1600"/>
            </a:lvl6pPr>
            <a:lvl7pPr marL="2738425" indent="0" algn="ctr">
              <a:buNone/>
              <a:defRPr sz="1600"/>
            </a:lvl7pPr>
            <a:lvl8pPr marL="3194785" indent="0" algn="ctr">
              <a:buNone/>
              <a:defRPr sz="1600"/>
            </a:lvl8pPr>
            <a:lvl9pPr marL="3651151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59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99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9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4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13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9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9" indent="0">
              <a:buNone/>
              <a:defRPr sz="2000" b="1"/>
            </a:lvl2pPr>
            <a:lvl3pPr marL="912809" indent="0">
              <a:buNone/>
              <a:defRPr sz="1867" b="1"/>
            </a:lvl3pPr>
            <a:lvl4pPr marL="1369210" indent="0">
              <a:buNone/>
              <a:defRPr sz="1600" b="1"/>
            </a:lvl4pPr>
            <a:lvl5pPr marL="1825616" indent="0">
              <a:buNone/>
              <a:defRPr sz="1600" b="1"/>
            </a:lvl5pPr>
            <a:lvl6pPr marL="2282062" indent="0">
              <a:buNone/>
              <a:defRPr sz="1600" b="1"/>
            </a:lvl6pPr>
            <a:lvl7pPr marL="2738425" indent="0">
              <a:buNone/>
              <a:defRPr sz="1600" b="1"/>
            </a:lvl7pPr>
            <a:lvl8pPr marL="3194785" indent="0">
              <a:buNone/>
              <a:defRPr sz="1600" b="1"/>
            </a:lvl8pPr>
            <a:lvl9pPr marL="365115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4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9" indent="0">
              <a:buNone/>
              <a:defRPr sz="2000" b="1"/>
            </a:lvl2pPr>
            <a:lvl3pPr marL="912809" indent="0">
              <a:buNone/>
              <a:defRPr sz="1867" b="1"/>
            </a:lvl3pPr>
            <a:lvl4pPr marL="1369210" indent="0">
              <a:buNone/>
              <a:defRPr sz="1600" b="1"/>
            </a:lvl4pPr>
            <a:lvl5pPr marL="1825616" indent="0">
              <a:buNone/>
              <a:defRPr sz="1600" b="1"/>
            </a:lvl5pPr>
            <a:lvl6pPr marL="2282062" indent="0">
              <a:buNone/>
              <a:defRPr sz="1600" b="1"/>
            </a:lvl6pPr>
            <a:lvl7pPr marL="2738425" indent="0">
              <a:buNone/>
              <a:defRPr sz="1600" b="1"/>
            </a:lvl7pPr>
            <a:lvl8pPr marL="3194785" indent="0">
              <a:buNone/>
              <a:defRPr sz="1600" b="1"/>
            </a:lvl8pPr>
            <a:lvl9pPr marL="365115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2" y="2505094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14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8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AB06-6299-42DF-A10E-8DE8FC5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0EDAB-FB03-491B-84A1-758609CC1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516DE7-5C8D-4F0E-BF44-088495B88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2BCE7B-AFAB-44B8-B356-A0C239A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1CB5C-11B5-4D38-9D74-158953A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2BAD4A-3B8E-4BEA-A6B9-1B1BA08F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70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4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9" indent="0">
              <a:buNone/>
              <a:defRPr sz="1467"/>
            </a:lvl2pPr>
            <a:lvl3pPr marL="912809" indent="0">
              <a:buNone/>
              <a:defRPr sz="1200"/>
            </a:lvl3pPr>
            <a:lvl4pPr marL="1369210" indent="0">
              <a:buNone/>
              <a:defRPr sz="1067"/>
            </a:lvl4pPr>
            <a:lvl5pPr marL="1825616" indent="0">
              <a:buNone/>
              <a:defRPr sz="1067"/>
            </a:lvl5pPr>
            <a:lvl6pPr marL="2282062" indent="0">
              <a:buNone/>
              <a:defRPr sz="1067"/>
            </a:lvl6pPr>
            <a:lvl7pPr marL="2738425" indent="0">
              <a:buNone/>
              <a:defRPr sz="1067"/>
            </a:lvl7pPr>
            <a:lvl8pPr marL="3194785" indent="0">
              <a:buNone/>
              <a:defRPr sz="1067"/>
            </a:lvl8pPr>
            <a:lvl9pPr marL="3651151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18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59" indent="0">
              <a:buNone/>
              <a:defRPr sz="2800"/>
            </a:lvl2pPr>
            <a:lvl3pPr marL="912809" indent="0">
              <a:buNone/>
              <a:defRPr sz="2400"/>
            </a:lvl3pPr>
            <a:lvl4pPr marL="1369210" indent="0">
              <a:buNone/>
              <a:defRPr sz="2000"/>
            </a:lvl4pPr>
            <a:lvl5pPr marL="1825616" indent="0">
              <a:buNone/>
              <a:defRPr sz="2000"/>
            </a:lvl5pPr>
            <a:lvl6pPr marL="2282062" indent="0">
              <a:buNone/>
              <a:defRPr sz="2000"/>
            </a:lvl6pPr>
            <a:lvl7pPr marL="2738425" indent="0">
              <a:buNone/>
              <a:defRPr sz="2000"/>
            </a:lvl7pPr>
            <a:lvl8pPr marL="3194785" indent="0">
              <a:buNone/>
              <a:defRPr sz="2000"/>
            </a:lvl8pPr>
            <a:lvl9pPr marL="3651151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9" indent="0">
              <a:buNone/>
              <a:defRPr sz="1467"/>
            </a:lvl2pPr>
            <a:lvl3pPr marL="912809" indent="0">
              <a:buNone/>
              <a:defRPr sz="1200"/>
            </a:lvl3pPr>
            <a:lvl4pPr marL="1369210" indent="0">
              <a:buNone/>
              <a:defRPr sz="1067"/>
            </a:lvl4pPr>
            <a:lvl5pPr marL="1825616" indent="0">
              <a:buNone/>
              <a:defRPr sz="1067"/>
            </a:lvl5pPr>
            <a:lvl6pPr marL="2282062" indent="0">
              <a:buNone/>
              <a:defRPr sz="1067"/>
            </a:lvl6pPr>
            <a:lvl7pPr marL="2738425" indent="0">
              <a:buNone/>
              <a:defRPr sz="1067"/>
            </a:lvl7pPr>
            <a:lvl8pPr marL="3194785" indent="0">
              <a:buNone/>
              <a:defRPr sz="1067"/>
            </a:lvl8pPr>
            <a:lvl9pPr marL="3651151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51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3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20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6" y="36520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8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FAF16-2943-4763-94B1-F8AC6F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08981-9819-4070-AC62-06ACA86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CE2FFE-CD5A-40BF-BF09-061A98C2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8CD6F2-8642-4215-857A-5CC92B39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F0E52B-0171-465F-BFAC-36949798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D2D083-6DB7-42F4-867B-041B67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3E315C-439B-4C6E-B7F3-400CC2F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B1215B-CBF7-4A5B-B6E8-FD97781A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114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1302B-83A9-41A3-ABA1-195A8E1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0605D3-5849-4536-A64C-2B495DC3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4AEA83-7E32-4B33-AFA5-A94FD48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EE0A12-0414-4DA9-B574-6EC3CD8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0601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80488B-A2AF-44BD-BCA0-863E86B2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185138-2F34-4758-8F4B-4344E2F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D71D8C-EEA0-4FA4-BE4A-781B2708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042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0D8A1-54B6-4D3D-B131-4AD39E04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47E184-A4D9-42FF-98BC-C09074A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321F8E-8209-4938-A0B1-FBDB7CBE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D59BE4-0B27-4DCF-A950-A49E77BD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FB5F51-B82E-4AC8-923C-F06E0AFD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1B0EE0-EFB2-42DA-8643-A1B371B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8529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576C1-53E1-4C8B-A27C-75CC33E2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210217-45FB-43FC-B043-72ADEEA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61F605-A411-46B2-96C2-28489D1B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6B0C3A-B891-49AB-A846-1F4D278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9ADF0-BA82-4DE6-AC96-0513ABD2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547D71-D0B8-4725-887A-78E7C0E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914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F2A33-1743-4AFF-B1F9-E577FB1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BF8C7-4B80-4D99-87B8-514B8D3F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5ED2-ABCA-4443-A4D4-0EE93EBC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AF-FA8E-4331-B83C-2161CE3736B8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B5C561-8AD4-4BFB-9ED0-6A9B6AED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5B8A7-4B89-491C-BBEE-3CB1FFC9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24.04.2024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342" tIns="34201" rIns="68342" bIns="34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342" tIns="34201" rIns="68342" bIns="34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4"/>
            <a:ext cx="27432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218">
                <a:defRPr/>
              </a:pPr>
              <a:t>4/24/2024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21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28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5" indent="-228225" algn="l" defTabSz="9128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70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30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93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3755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0203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6602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3009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9454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9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809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9210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5616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2062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8425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4785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1151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jp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image" Target="../media/image5.jpeg"/><Relationship Id="rId21" Type="http://schemas.openxmlformats.org/officeDocument/2006/relationships/image" Target="../media/image48.png"/><Relationship Id="rId7" Type="http://schemas.openxmlformats.org/officeDocument/2006/relationships/image" Target="../media/image38.png"/><Relationship Id="rId12" Type="http://schemas.openxmlformats.org/officeDocument/2006/relationships/image" Target="../media/image42.jpeg"/><Relationship Id="rId17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Отбор в мобилизационный людской резерв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5918201" y="619657"/>
            <a:ext cx="6180665" cy="6135256"/>
          </a:xfrm>
          <a:prstGeom prst="roundRect">
            <a:avLst>
              <a:gd name="adj" fmla="val 274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ln w="127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lIns="47944" tIns="0" rIns="0" bIns="0" rtlCol="0" anchor="t"/>
          <a:lstStyle/>
          <a:p>
            <a:pPr algn="ctr" defTabSz="912219">
              <a:lnSpc>
                <a:spcPct val="90000"/>
              </a:lnSpc>
              <a:spcAft>
                <a:spcPts val="400"/>
              </a:spcAft>
              <a:defRPr/>
            </a:pPr>
            <a:r>
              <a:rPr lang="ru-RU" sz="1400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913832" y="684944"/>
            <a:ext cx="4178241" cy="274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777519">
              <a:lnSpc>
                <a:spcPct val="80000"/>
              </a:lnSpc>
              <a:defRPr/>
            </a:pPr>
            <a:r>
              <a:rPr lang="ru-RU" sz="2133" b="1" dirty="0">
                <a:ln w="3175">
                  <a:noFill/>
                  <a:prstDash val="solid"/>
                </a:ln>
                <a:solidFill>
                  <a:srgbClr val="44546A">
                    <a:lumMod val="50000"/>
                  </a:srgbClr>
                </a:solidFill>
                <a:latin typeface="Arial Narrow" panose="020B0606020202030204" pitchFamily="34" charset="0"/>
                <a:ea typeface="KaiTi" pitchFamily="49" charset="-122"/>
                <a:cs typeface="Times New Roman" pitchFamily="18" charset="0"/>
              </a:rPr>
              <a:t>Субъект Российской Федерации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844355" y="5359401"/>
            <a:ext cx="5120044" cy="1298423"/>
          </a:xfrm>
          <a:prstGeom prst="roundRect">
            <a:avLst>
              <a:gd name="adj" fmla="val 583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092581" y="5477364"/>
            <a:ext cx="2689471" cy="5251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МОБИЛИЗАЦИОННЫЙ</a:t>
            </a:r>
          </a:p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ЛЮДСКОЙ РЕЗЕРВ</a:t>
            </a:r>
          </a:p>
        </p:txBody>
      </p:sp>
      <p:sp>
        <p:nvSpPr>
          <p:cNvPr id="96" name="Стрелка вниз 95"/>
          <p:cNvSpPr/>
          <p:nvPr/>
        </p:nvSpPr>
        <p:spPr>
          <a:xfrm rot="10800000" flipH="1">
            <a:off x="8666207" y="4439756"/>
            <a:ext cx="1466333" cy="847085"/>
          </a:xfrm>
          <a:prstGeom prst="downArrow">
            <a:avLst>
              <a:gd name="adj1" fmla="val 74139"/>
              <a:gd name="adj2" fmla="val 4506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Выгнутая влево стрелка 102"/>
          <p:cNvSpPr/>
          <p:nvPr/>
        </p:nvSpPr>
        <p:spPr>
          <a:xfrm>
            <a:off x="6085956" y="1637883"/>
            <a:ext cx="760323" cy="2443476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29125" y="3259667"/>
            <a:ext cx="2806864" cy="3495248"/>
          </a:xfrm>
          <a:prstGeom prst="roundRect">
            <a:avLst>
              <a:gd name="adj" fmla="val 3580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Text Box 42"/>
          <p:cNvSpPr txBox="1">
            <a:spLocks noChangeArrowheads="1"/>
          </p:cNvSpPr>
          <p:nvPr/>
        </p:nvSpPr>
        <p:spPr bwMode="auto">
          <a:xfrm>
            <a:off x="124207" y="3245171"/>
            <a:ext cx="27098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defRPr/>
            </a:pPr>
            <a:r>
              <a:rPr lang="ru-RU" sz="1600" dirty="0"/>
              <a:t>Военный комиссариат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933515" y="624457"/>
            <a:ext cx="2857685" cy="6130456"/>
          </a:xfrm>
          <a:prstGeom prst="roundRect">
            <a:avLst>
              <a:gd name="adj" fmla="val 3182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67733" y="594131"/>
            <a:ext cx="2726267" cy="2230756"/>
            <a:chOff x="12820018" y="-1568817"/>
            <a:chExt cx="2044700" cy="1096781"/>
          </a:xfrm>
        </p:grpSpPr>
        <p:sp>
          <p:nvSpPr>
            <p:cNvPr id="109" name="Скругленный прямоугольник 108"/>
            <p:cNvSpPr/>
            <p:nvPr/>
          </p:nvSpPr>
          <p:spPr>
            <a:xfrm>
              <a:off x="12820018" y="-1568817"/>
              <a:ext cx="2044700" cy="1096781"/>
            </a:xfrm>
            <a:prstGeom prst="roundRect">
              <a:avLst>
                <a:gd name="adj" fmla="val 435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 Box 42"/>
            <p:cNvSpPr txBox="1">
              <a:spLocks noChangeArrowheads="1"/>
            </p:cNvSpPr>
            <p:nvPr/>
          </p:nvSpPr>
          <p:spPr bwMode="auto">
            <a:xfrm>
              <a:off x="12852590" y="-1554532"/>
              <a:ext cx="1936107" cy="1110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67" dirty="0"/>
                <a:t>Кандидаты в резервисты</a:t>
              </a: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3006363" y="959606"/>
            <a:ext cx="2692715" cy="2489150"/>
            <a:chOff x="12858153" y="-1657146"/>
            <a:chExt cx="1949416" cy="1194748"/>
          </a:xfrm>
        </p:grpSpPr>
        <p:sp>
          <p:nvSpPr>
            <p:cNvPr id="112" name="Скругленный прямоугольник 111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Box 42"/>
            <p:cNvSpPr txBox="1">
              <a:spLocks noChangeArrowheads="1"/>
            </p:cNvSpPr>
            <p:nvPr/>
          </p:nvSpPr>
          <p:spPr bwMode="auto">
            <a:xfrm>
              <a:off x="12867157" y="-913427"/>
              <a:ext cx="1915737" cy="2953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Граждане, заключившие контракт</a:t>
              </a: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о пребывании в мобилизационном людском резерве</a:t>
              </a:r>
            </a:p>
          </p:txBody>
        </p:sp>
        <p:sp>
          <p:nvSpPr>
            <p:cNvPr id="61" name="Text Box 42"/>
            <p:cNvSpPr txBox="1">
              <a:spLocks noChangeArrowheads="1"/>
            </p:cNvSpPr>
            <p:nvPr/>
          </p:nvSpPr>
          <p:spPr bwMode="auto">
            <a:xfrm>
              <a:off x="13392179" y="-1642620"/>
              <a:ext cx="873527" cy="98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РЕЗЕРВИСТЫ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88268" y="884965"/>
            <a:ext cx="919797" cy="873537"/>
            <a:chOff x="5410198" y="1014776"/>
            <a:chExt cx="796176" cy="756133"/>
          </a:xfrm>
        </p:grpSpPr>
        <p:pic>
          <p:nvPicPr>
            <p:cNvPr id="117" name="Рисунок 65" descr="https://img2.freepng.ru/20180219/rte/kisspng-silhouette-person-clip-art-silhouette-5a8b05ec596e36.47704584151906046036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3" y="1025828"/>
              <a:ext cx="234201" cy="7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Рисунок 79" descr="https://img2.freepng.ru/20180315/sjq/kisspng-businessperson-clip-art-business-people-pics-5aaaad22138462.856777971521134882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808" y="1024070"/>
              <a:ext cx="246830" cy="74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Рисунок 65" descr="https://img2.freepng.ru/20180219/rte/kisspng-silhouette-person-clip-art-silhouette-5a8b05ec596e36.47704584151906046036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198" y="1025828"/>
              <a:ext cx="234201" cy="7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Рисунок 79" descr="https://img2.freepng.ru/20180315/sjq/kisspng-businessperson-clip-art-business-people-pics-5aaaad22138462.856777971521134882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620" y="1014776"/>
              <a:ext cx="246830" cy="74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3645434" y="1324859"/>
            <a:ext cx="1459101" cy="991917"/>
            <a:chOff x="7575138" y="1017755"/>
            <a:chExt cx="1094326" cy="743938"/>
          </a:xfrm>
        </p:grpSpPr>
        <p:pic>
          <p:nvPicPr>
            <p:cNvPr id="121" name="Рисунок 58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81345" y="1017755"/>
              <a:ext cx="345194" cy="72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Рисунок 59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75138" y="1030544"/>
              <a:ext cx="259367" cy="72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Рисунок 59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74782" y="1039068"/>
              <a:ext cx="259367" cy="72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Рисунок 58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24270" y="1028021"/>
              <a:ext cx="345194" cy="72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" name="Text Box 42"/>
          <p:cNvSpPr txBox="1">
            <a:spLocks noChangeArrowheads="1"/>
          </p:cNvSpPr>
          <p:nvPr/>
        </p:nvSpPr>
        <p:spPr bwMode="auto">
          <a:xfrm>
            <a:off x="2971409" y="635703"/>
            <a:ext cx="2781896" cy="2711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no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lnSpc>
                <a:spcPts val="1333"/>
              </a:lnSpc>
              <a:defRPr/>
            </a:pPr>
            <a:r>
              <a:rPr lang="ru-RU" sz="1600" dirty="0"/>
              <a:t>Воинская часть-формирователь</a:t>
            </a:r>
          </a:p>
        </p:txBody>
      </p:sp>
      <p:pic>
        <p:nvPicPr>
          <p:cNvPr id="130" name="Рисунок 129" descr="C:\Users\abiksenteeva\Desktop\Новая папка\Т-12_20-57\IMG-20210121-WA0087.jpg"/>
          <p:cNvPicPr preferRelativeResize="0"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62" y="4513799"/>
            <a:ext cx="1654609" cy="165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" name="Picture 460" descr="caoc_psa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99" b="43094"/>
          <a:stretch>
            <a:fillRect/>
          </a:stretch>
        </p:blipFill>
        <p:spPr bwMode="auto">
          <a:xfrm>
            <a:off x="3218079" y="4675855"/>
            <a:ext cx="2443288" cy="12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5" descr="C:\Users\ab2607\Desktop\Заявление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3445" y="4426683"/>
            <a:ext cx="1732755" cy="224359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Прямоугольник 137"/>
          <p:cNvSpPr/>
          <p:nvPr/>
        </p:nvSpPr>
        <p:spPr>
          <a:xfrm>
            <a:off x="1045283" y="4426683"/>
            <a:ext cx="1232500" cy="70769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</a:p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поступлении</a:t>
            </a:r>
          </a:p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резерв</a:t>
            </a:r>
          </a:p>
        </p:txBody>
      </p:sp>
      <p:graphicFrame>
        <p:nvGraphicFramePr>
          <p:cNvPr id="139" name="Объект 138"/>
          <p:cNvGraphicFramePr>
            <a:graphicFrameLocks noChangeAspect="1"/>
          </p:cNvGraphicFramePr>
          <p:nvPr>
            <p:extLst/>
          </p:nvPr>
        </p:nvGraphicFramePr>
        <p:xfrm>
          <a:off x="3044240" y="4426684"/>
          <a:ext cx="1671693" cy="226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12" imgW="5667119" imgH="8019810" progId="AcroExch.Document.7">
                  <p:embed/>
                </p:oleObj>
              </mc:Choice>
              <mc:Fallback>
                <p:oleObj name="Acrobat Document" r:id="rId12" imgW="5667119" imgH="8019810" progId="AcroExch.Document.7">
                  <p:embed/>
                  <p:pic>
                    <p:nvPicPr>
                      <p:cNvPr id="139" name="Объект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240" y="4426684"/>
                        <a:ext cx="1671693" cy="2267859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" name="Прямоугольник 139"/>
          <p:cNvSpPr/>
          <p:nvPr/>
        </p:nvSpPr>
        <p:spPr>
          <a:xfrm>
            <a:off x="3089110" y="4422195"/>
            <a:ext cx="1252788" cy="70769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</a:t>
            </a:r>
          </a:p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пребывании</a:t>
            </a:r>
          </a:p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резерве </a:t>
            </a:r>
          </a:p>
        </p:txBody>
      </p:sp>
      <p:sp>
        <p:nvSpPr>
          <p:cNvPr id="115" name="Стрелка вправо 114"/>
          <p:cNvSpPr/>
          <p:nvPr/>
        </p:nvSpPr>
        <p:spPr>
          <a:xfrm>
            <a:off x="120919" y="3407805"/>
            <a:ext cx="3784067" cy="1041188"/>
          </a:xfrm>
          <a:prstGeom prst="rightArrow">
            <a:avLst>
              <a:gd name="adj1" fmla="val 71500"/>
              <a:gd name="adj2" fmla="val 6068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9194" eaLnBrk="0" hangingPunct="0">
              <a:defRPr/>
            </a:pPr>
            <a:r>
              <a:rPr lang="ru-RU" sz="1467" b="1" i="1" kern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Кандидаты, прошедшие отбор направляются в воинскую часть </a:t>
            </a:r>
          </a:p>
          <a:p>
            <a:pPr algn="ctr" defTabSz="929194" eaLnBrk="0" hangingPunct="0">
              <a:defRPr/>
            </a:pPr>
            <a:r>
              <a:rPr lang="ru-RU" sz="1467" b="1" i="1" kern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для заключения контракта</a:t>
            </a:r>
            <a:endParaRPr lang="ru-RU" sz="21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Скругленный прямоугольник 80"/>
          <p:cNvSpPr/>
          <p:nvPr/>
        </p:nvSpPr>
        <p:spPr>
          <a:xfrm>
            <a:off x="6846277" y="3135912"/>
            <a:ext cx="5134139" cy="1245155"/>
          </a:xfrm>
          <a:prstGeom prst="roundRect">
            <a:avLst>
              <a:gd name="adj" fmla="val 47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913831" y="3204981"/>
            <a:ext cx="5013927" cy="5251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ГОСУДАРСТВЕННОЕ</a:t>
            </a:r>
          </a:p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УНИТАРНОЕ ПРЕДПРИЯТИЕ</a:t>
            </a: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6846278" y="1053445"/>
            <a:ext cx="5118121" cy="1552993"/>
          </a:xfrm>
          <a:prstGeom prst="roundRect">
            <a:avLst>
              <a:gd name="adj" fmla="val 1244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913831" y="1091488"/>
            <a:ext cx="5013927" cy="1476904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716097"/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Граждане, пребывающие в запасе</a:t>
            </a:r>
          </a:p>
          <a:p>
            <a:pPr algn="ctr" defTabSz="716097"/>
            <a:r>
              <a:rPr lang="ru-RU" sz="1867" i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(кандидаты в резервисты)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работники предприятий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дружинники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члены общественных организаций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endParaRPr lang="ru-RU" sz="1867" b="1" kern="0" dirty="0">
              <a:solidFill>
                <a:prstClr val="black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62" name="Выгнутая влево стрелка 61"/>
          <p:cNvSpPr/>
          <p:nvPr/>
        </p:nvSpPr>
        <p:spPr>
          <a:xfrm>
            <a:off x="5993879" y="1637883"/>
            <a:ext cx="850476" cy="4153316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66490" y="3774659"/>
            <a:ext cx="4961268" cy="601112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сотрудники ГУП</a:t>
            </a:r>
          </a:p>
          <a:p>
            <a:pPr defTabSz="716097"/>
            <a:r>
              <a:rPr lang="ru-RU" sz="1867" i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(кандидаты в резервисты)</a:t>
            </a:r>
          </a:p>
        </p:txBody>
      </p:sp>
      <p:sp>
        <p:nvSpPr>
          <p:cNvPr id="64" name="Выгнутая влево стрелка 63"/>
          <p:cNvSpPr/>
          <p:nvPr/>
        </p:nvSpPr>
        <p:spPr>
          <a:xfrm>
            <a:off x="6068012" y="4074927"/>
            <a:ext cx="760323" cy="2153936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5" name="Объект 64"/>
          <p:cNvGraphicFramePr>
            <a:graphicFrameLocks noChangeAspect="1"/>
          </p:cNvGraphicFramePr>
          <p:nvPr>
            <p:extLst/>
          </p:nvPr>
        </p:nvGraphicFramePr>
        <p:xfrm>
          <a:off x="11034123" y="3146292"/>
          <a:ext cx="893635" cy="121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Acrobat Document" r:id="rId15" imgW="5667119" imgH="8019810" progId="AcroExch.Document.7">
                  <p:embed/>
                </p:oleObj>
              </mc:Choice>
              <mc:Fallback>
                <p:oleObj name="Acrobat Document" r:id="rId15" imgW="5667119" imgH="8019810" progId="AcroExch.Document.7">
                  <p:embed/>
                  <p:pic>
                    <p:nvPicPr>
                      <p:cNvPr id="65" name="Объект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4123" y="3146292"/>
                        <a:ext cx="893635" cy="121232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/>
          <p:nvPr/>
        </p:nvSpPr>
        <p:spPr>
          <a:xfrm>
            <a:off x="11010384" y="3410054"/>
            <a:ext cx="941112" cy="50257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договор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04775" y="5966119"/>
            <a:ext cx="1902159" cy="373789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резервисты</a:t>
            </a:r>
          </a:p>
        </p:txBody>
      </p:sp>
      <p:graphicFrame>
        <p:nvGraphicFramePr>
          <p:cNvPr id="68" name="Объект 67"/>
          <p:cNvGraphicFramePr>
            <a:graphicFrameLocks noChangeAspect="1"/>
          </p:cNvGraphicFramePr>
          <p:nvPr>
            <p:extLst/>
          </p:nvPr>
        </p:nvGraphicFramePr>
        <p:xfrm>
          <a:off x="11011843" y="5396472"/>
          <a:ext cx="893635" cy="121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Acrobat Document" r:id="rId16" imgW="5667119" imgH="8019810" progId="AcroExch.Document.7">
                  <p:embed/>
                </p:oleObj>
              </mc:Choice>
              <mc:Fallback>
                <p:oleObj name="Acrobat Document" r:id="rId16" imgW="5667119" imgH="8019810" progId="AcroExch.Document.7">
                  <p:embed/>
                  <p:pic>
                    <p:nvPicPr>
                      <p:cNvPr id="68" name="Объект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1843" y="5396472"/>
                        <a:ext cx="893635" cy="121232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Прямоугольник 68"/>
          <p:cNvSpPr/>
          <p:nvPr/>
        </p:nvSpPr>
        <p:spPr>
          <a:xfrm>
            <a:off x="10988104" y="5802332"/>
            <a:ext cx="941112" cy="2974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34" y="1750361"/>
            <a:ext cx="2754324" cy="1074527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716097"/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Граждане, пребывающие в запасе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сотрудники ГУП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работники предприятий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дружинники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члены общественных организаций</a:t>
            </a:r>
          </a:p>
        </p:txBody>
      </p:sp>
      <p:sp>
        <p:nvSpPr>
          <p:cNvPr id="71" name="Стрелка вниз 70"/>
          <p:cNvSpPr/>
          <p:nvPr/>
        </p:nvSpPr>
        <p:spPr>
          <a:xfrm rot="10800000" flipH="1" flipV="1">
            <a:off x="983611" y="2857486"/>
            <a:ext cx="889000" cy="350637"/>
          </a:xfrm>
          <a:prstGeom prst="downArrow">
            <a:avLst>
              <a:gd name="adj1" fmla="val 74139"/>
              <a:gd name="adj2" fmla="val 66794"/>
            </a:avLst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625033"/>
            <a:endParaRPr lang="ru-RU" sz="1333" b="1" kern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0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Категории годности граждан к поступлению в резерв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207034" y="986869"/>
            <a:ext cx="11559396" cy="2489150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Освидетельствование граждан при поступлении в резерв возлагается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военно-врачебные комиссии военных комиссариатов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образований.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Военно-врачебная 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комиссия при необходимости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выносит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отношении гражданина, поступающего в резерв,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конкретном роде войск Вооруженных Сил, обучению (военной службе) по конкретной военно-учетной специальности.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освидетельствования на основании заключений врачей-специалистов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дается 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следующим категориям: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-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 - годен к военной службе с незначительными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ограничениями;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- ограниченно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 - временно не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 - не годен к военной службе</a:t>
            </a:r>
            <a:r>
              <a:rPr lang="ru-RU" sz="1400" spc="-1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8394997" y="4101126"/>
            <a:ext cx="2692715" cy="2489150"/>
            <a:chOff x="12858153" y="-1657146"/>
            <a:chExt cx="1949416" cy="1194748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2867157" y="-869155"/>
              <a:ext cx="1915737" cy="2068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ограниченно годен </a:t>
              </a:r>
              <a:endParaRPr lang="ru-RU" sz="1400" b="0" kern="1200" spc="-15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военной службе</a:t>
              </a:r>
              <a:endParaRPr lang="ru-RU" sz="1333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484146" y="4101126"/>
            <a:ext cx="2692715" cy="2489150"/>
            <a:chOff x="12858153" y="-1657146"/>
            <a:chExt cx="1949416" cy="119474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12867157" y="-920859"/>
              <a:ext cx="1915737" cy="3102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</a:t>
              </a:r>
              <a:r>
                <a:rPr lang="ru-RU" sz="1400" b="0" kern="1200" spc="-3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оден </a:t>
              </a: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службе </a:t>
              </a:r>
              <a:endParaRPr lang="ru-RU" sz="1400" b="0" kern="1200" spc="-3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3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 </a:t>
              </a: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незначительными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ограничениями</a:t>
              </a:r>
              <a:endParaRPr lang="ru-RU" sz="1333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742236" y="4101126"/>
            <a:ext cx="2692715" cy="2489150"/>
            <a:chOff x="12858153" y="-1657146"/>
            <a:chExt cx="1949416" cy="119474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42"/>
            <p:cNvSpPr txBox="1">
              <a:spLocks noChangeArrowheads="1"/>
            </p:cNvSpPr>
            <p:nvPr/>
          </p:nvSpPr>
          <p:spPr bwMode="auto">
            <a:xfrm>
              <a:off x="12867157" y="-814865"/>
              <a:ext cx="1915737" cy="9823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lvl="0" indent="144145" algn="just" defTabSz="914082" eaLnBrk="1" hangingPunct="1">
                <a:lnSpc>
                  <a:spcPct val="95000"/>
                </a:lnSpc>
                <a:spcBef>
                  <a:spcPts val="0"/>
                </a:spcBef>
              </a:pP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</a:t>
              </a: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службе</a:t>
              </a:r>
              <a:endParaRPr lang="ru-RU" sz="1400" b="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13342218" y="-1435058"/>
              <a:ext cx="873527" cy="4431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6000" dirty="0" smtClean="0"/>
                <a:t>А</a:t>
              </a:r>
              <a:endParaRPr lang="ru-RU" sz="6000" dirty="0"/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754672" y="3579957"/>
            <a:ext cx="10333039" cy="428019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4145" algn="ctr">
              <a:lnSpc>
                <a:spcPct val="95000"/>
              </a:lnSpc>
              <a:spcAft>
                <a:spcPts val="0"/>
              </a:spcAft>
            </a:pPr>
            <a:r>
              <a:rPr lang="ru-RU" sz="1800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мобилизационный людской резерв могут быть зачислены граждане, </a:t>
            </a:r>
            <a:r>
              <a:rPr lang="ru-RU" sz="1800" b="1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имеющие категорию </a:t>
            </a:r>
            <a:r>
              <a:rPr lang="ru-RU" sz="1800" b="1" spc="-15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годности:</a:t>
            </a:r>
            <a:endParaRPr lang="ru-RU" sz="1800" b="1" kern="0" dirty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5158196" y="4563826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spcBef>
                <a:spcPts val="0"/>
              </a:spcBef>
              <a:defRPr/>
            </a:pPr>
            <a:r>
              <a:rPr lang="ru-RU" sz="6000" dirty="0" smtClean="0"/>
              <a:t>Б</a:t>
            </a:r>
            <a:endParaRPr lang="ru-RU" sz="6000" dirty="0"/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9127232" y="4584861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spcBef>
                <a:spcPts val="0"/>
              </a:spcBef>
              <a:defRPr/>
            </a:pPr>
            <a:r>
              <a:rPr lang="ru-RU" sz="6000" dirty="0" smtClean="0"/>
              <a:t>В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68874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3004" y="699808"/>
            <a:ext cx="8203792" cy="62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" name="Прямоугольник 467"/>
          <p:cNvSpPr/>
          <p:nvPr/>
        </p:nvSpPr>
        <p:spPr>
          <a:xfrm>
            <a:off x="3050652" y="2337524"/>
            <a:ext cx="4594639" cy="616857"/>
          </a:xfrm>
          <a:prstGeom prst="rect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221219" y="6012806"/>
            <a:ext cx="33593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300467" y="542485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87073" y="699808"/>
            <a:ext cx="4269020" cy="6233385"/>
            <a:chOff x="-87073" y="699809"/>
            <a:chExt cx="4269020" cy="6143678"/>
          </a:xfrm>
        </p:grpSpPr>
        <p:pic>
          <p:nvPicPr>
            <p:cNvPr id="467" name="Рисунок 4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2570" y="699809"/>
              <a:ext cx="4240003" cy="61436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53" b="90000" l="9956" r="100000">
                          <a14:foregroundMark x1="12444" y1="29755" x2="27644" y2="28589"/>
                          <a14:foregroundMark x1="98578" y1="63804" x2="97689" y2="70491"/>
                          <a14:backgroundMark x1="39556" y1="32086" x2="26578" y2="32515"/>
                          <a14:backgroundMark x1="33778" y1="24233" x2="18756" y2="21902"/>
                          <a14:backgroundMark x1="18756" y1="21902" x2="16711" y2="24356"/>
                          <a14:backgroundMark x1="36533" y1="24356" x2="44622" y2="2423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073" y="715222"/>
              <a:ext cx="4269020" cy="5916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3" name="Рисунок 472">
            <a:extLst>
              <a:ext uri="{FF2B5EF4-FFF2-40B4-BE49-F238E27FC236}">
                <a16:creationId xmlns:a16="http://schemas.microsoft.com/office/drawing/2014/main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1" y="4931592"/>
            <a:ext cx="1714499" cy="171449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-8548" y="-17907"/>
            <a:ext cx="12200634" cy="549012"/>
            <a:chOff x="-8547" y="-17910"/>
            <a:chExt cx="12200633" cy="67491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-8547" y="-17910"/>
              <a:ext cx="12192003" cy="674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wrap="square" lIns="103096" tIns="51545" rIns="103096" bIns="51545" rtlCol="0" anchor="ctr">
              <a:noAutofit/>
            </a:bodyPr>
            <a:lstStyle/>
            <a:p>
              <a:pPr algn="ctr" defTabSz="932739">
                <a:defRPr/>
              </a:pPr>
              <a:endParaRPr lang="ru-RU" sz="1600" b="1" kern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062" y="59536"/>
              <a:ext cx="1331024" cy="545324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0" y="74626"/>
              <a:ext cx="12192003" cy="384717"/>
            </a:xfrm>
            <a:prstGeom prst="rect">
              <a:avLst/>
            </a:prstGeom>
          </p:spPr>
          <p:txBody>
            <a:bodyPr wrap="square" lIns="91426" tIns="45718" rIns="91426" bIns="45718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ОЕВОЙ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РМЕЙСКИЙ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ЕЗЕРВ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ТРАНЫ </a:t>
              </a:r>
            </a:p>
          </p:txBody>
        </p:sp>
      </p:grpSp>
      <p:sp>
        <p:nvSpPr>
          <p:cNvPr id="658" name="TextBox 657"/>
          <p:cNvSpPr txBox="1"/>
          <p:nvPr/>
        </p:nvSpPr>
        <p:spPr>
          <a:xfrm>
            <a:off x="1067812" y="104165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659" name="Подзаголовок 2"/>
          <p:cNvSpPr txBox="1">
            <a:spLocks/>
          </p:cNvSpPr>
          <p:nvPr/>
        </p:nvSpPr>
        <p:spPr bwMode="auto">
          <a:xfrm>
            <a:off x="4625100" y="876311"/>
            <a:ext cx="266832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072866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РАЗЛИЧИЯ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0" name="Рисунок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30" y="1168652"/>
            <a:ext cx="1295284" cy="1622960"/>
          </a:xfrm>
          <a:prstGeom prst="rect">
            <a:avLst/>
          </a:prstGeom>
        </p:spPr>
      </p:pic>
      <p:pic>
        <p:nvPicPr>
          <p:cNvPr id="661" name="Рисунок 6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30" y="4931592"/>
            <a:ext cx="1295284" cy="1622960"/>
          </a:xfrm>
          <a:prstGeom prst="rect">
            <a:avLst/>
          </a:prstGeom>
        </p:spPr>
      </p:pic>
      <p:pic>
        <p:nvPicPr>
          <p:cNvPr id="662" name="Рисунок 6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201323"/>
            <a:ext cx="1295284" cy="1622960"/>
          </a:xfrm>
          <a:prstGeom prst="rect">
            <a:avLst/>
          </a:prstGeom>
        </p:spPr>
      </p:pic>
      <p:pic>
        <p:nvPicPr>
          <p:cNvPr id="663" name="Рисунок 6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29" y="3009680"/>
            <a:ext cx="1295284" cy="1622960"/>
          </a:xfrm>
          <a:prstGeom prst="rect">
            <a:avLst/>
          </a:prstGeom>
        </p:spPr>
      </p:pic>
      <p:pic>
        <p:nvPicPr>
          <p:cNvPr id="664" name="Рисунок 6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18" y="2995714"/>
            <a:ext cx="1295284" cy="1622960"/>
          </a:xfrm>
          <a:prstGeom prst="rect">
            <a:avLst/>
          </a:prstGeom>
        </p:spPr>
      </p:pic>
      <p:sp>
        <p:nvSpPr>
          <p:cNvPr id="665" name="Прямоугольник 664"/>
          <p:cNvSpPr/>
          <p:nvPr/>
        </p:nvSpPr>
        <p:spPr>
          <a:xfrm>
            <a:off x="4477943" y="2772952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6" name="Прямоугольник 665"/>
          <p:cNvSpPr/>
          <p:nvPr/>
        </p:nvSpPr>
        <p:spPr>
          <a:xfrm>
            <a:off x="6189160" y="2795255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7" name="Прямоугольник 666"/>
          <p:cNvSpPr/>
          <p:nvPr/>
        </p:nvSpPr>
        <p:spPr>
          <a:xfrm>
            <a:off x="4465040" y="4632640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8" name="Прямоугольник 667"/>
          <p:cNvSpPr/>
          <p:nvPr/>
        </p:nvSpPr>
        <p:spPr>
          <a:xfrm>
            <a:off x="6253291" y="4632640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9" name="Прямоугольник 668"/>
          <p:cNvSpPr/>
          <p:nvPr/>
        </p:nvSpPr>
        <p:spPr>
          <a:xfrm>
            <a:off x="4445874" y="654710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2" name="Рисунок 27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5" y="6288572"/>
            <a:ext cx="551530" cy="517433"/>
          </a:xfrm>
          <a:prstGeom prst="rect">
            <a:avLst/>
          </a:prstGeom>
        </p:spPr>
      </p:pic>
      <p:sp>
        <p:nvSpPr>
          <p:cNvPr id="265" name="Параллелограмм 264"/>
          <p:cNvSpPr/>
          <p:nvPr/>
        </p:nvSpPr>
        <p:spPr>
          <a:xfrm>
            <a:off x="131336" y="5811916"/>
            <a:ext cx="3260255" cy="395240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Параллелограмм 265"/>
          <p:cNvSpPr/>
          <p:nvPr/>
        </p:nvSpPr>
        <p:spPr>
          <a:xfrm>
            <a:off x="446123" y="5432263"/>
            <a:ext cx="3260255" cy="395240"/>
          </a:xfrm>
          <a:prstGeom prst="parallelogram">
            <a:avLst>
              <a:gd name="adj" fmla="val 4780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937229" y="5501408"/>
            <a:ext cx="2482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US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www.rserv.mil.ru</a:t>
            </a:r>
            <a:endParaRPr lang="ru-RU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61725" y="5922645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600" b="1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67" name="Параллелограмм 266"/>
          <p:cNvSpPr/>
          <p:nvPr/>
        </p:nvSpPr>
        <p:spPr>
          <a:xfrm>
            <a:off x="721949" y="5100653"/>
            <a:ext cx="3260255" cy="395240"/>
          </a:xfrm>
          <a:prstGeom prst="parallelogram">
            <a:avLst>
              <a:gd name="adj" fmla="val 4172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1074273" y="5175162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ЖДЕМ ТЕБЯ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1" name="Прямоугольник 270"/>
          <p:cNvSpPr/>
          <p:nvPr/>
        </p:nvSpPr>
        <p:spPr>
          <a:xfrm>
            <a:off x="574795" y="6212861"/>
            <a:ext cx="33605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С ПЕРЕЧНЕМ ДОЛЖНОСТЕЙ </a:t>
            </a:r>
            <a:b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ВОИНСКИХ ЧАСТЕЙ </a:t>
            </a: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МОЖНО ОЗНАКОМИТЬСЯ </a:t>
            </a: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  <a:p>
            <a:pPr algn="ctr" defTabSz="914400"/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НА САЙТЕ 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http</a:t>
            </a: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://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www. reserv.mil.ru</a:t>
            </a: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684" name="Рисунок 68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49" y="653259"/>
            <a:ext cx="4403647" cy="62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1057282" y="655816"/>
            <a:ext cx="1255713" cy="6227346"/>
            <a:chOff x="13756294" y="638258"/>
            <a:chExt cx="1255713" cy="622734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77" name="Группа 676"/>
            <p:cNvGrpSpPr/>
            <p:nvPr/>
          </p:nvGrpSpPr>
          <p:grpSpPr>
            <a:xfrm rot="1575237">
              <a:off x="14003087" y="5869967"/>
              <a:ext cx="523220" cy="995637"/>
              <a:chOff x="3458957" y="5437240"/>
              <a:chExt cx="1038207" cy="1940287"/>
            </a:xfrm>
          </p:grpSpPr>
          <p:sp>
            <p:nvSpPr>
              <p:cNvPr id="680" name="Овал 679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1" name="Овал 680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2" name="Прямоугольник 681"/>
              <p:cNvSpPr/>
              <p:nvPr/>
            </p:nvSpPr>
            <p:spPr>
              <a:xfrm rot="16200000">
                <a:off x="3021830" y="5902192"/>
                <a:ext cx="1912462" cy="103820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</a:rPr>
                  <a:t>ВС РФ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</a:rPr>
                  <a:t>БС-100000</a:t>
                </a:r>
              </a:p>
            </p:txBody>
          </p:sp>
          <p:sp>
            <p:nvSpPr>
              <p:cNvPr id="683" name="Прямоугольник 682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1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07824" y="579462"/>
            <a:ext cx="4567072" cy="64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8" name="Прямоугольник 687"/>
          <p:cNvSpPr/>
          <p:nvPr/>
        </p:nvSpPr>
        <p:spPr>
          <a:xfrm>
            <a:off x="8505469" y="5683955"/>
            <a:ext cx="2884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689" name="Прямоугольник 688"/>
          <p:cNvSpPr/>
          <p:nvPr/>
        </p:nvSpPr>
        <p:spPr>
          <a:xfrm>
            <a:off x="8932084" y="5046674"/>
            <a:ext cx="20313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pic>
        <p:nvPicPr>
          <p:cNvPr id="657" name="Рисунок 2"/>
          <p:cNvPicPr preferRelativeResize="0"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"/>
          <a:stretch/>
        </p:blipFill>
        <p:spPr bwMode="auto">
          <a:xfrm>
            <a:off x="1098599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Рисунок 2"/>
          <p:cNvPicPr preferRelativeResize="0"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"/>
          <a:stretch/>
        </p:blipFill>
        <p:spPr bwMode="auto">
          <a:xfrm>
            <a:off x="-1643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" name="TextBox 694"/>
          <p:cNvSpPr txBox="1"/>
          <p:nvPr/>
        </p:nvSpPr>
        <p:spPr>
          <a:xfrm>
            <a:off x="8141050" y="1079511"/>
            <a:ext cx="2969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  <a:p>
            <a:pPr algn="ctr" defTabSz="914400"/>
            <a:r>
              <a:rPr lang="ru-RU" sz="1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ВЕЖЛИВЫХ ЛЮДЕЙ</a:t>
            </a:r>
            <a:endParaRPr lang="ru-RU" sz="1800" b="1" i="1" dirty="0"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1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02363" y="630499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21" y="625717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49708" y="686568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15796" y="721133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00080" y="2459609"/>
            <a:ext cx="11352221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1867" b="1" kern="0" spc="-13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ЕДИНОВРЕМЕННАЯ ВЫПЛАТА </a:t>
            </a:r>
            <a:r>
              <a:rPr lang="ru-RU" sz="1867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ЗАКЛЮЧЕНИИ НОВОГО 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19" y="2454827"/>
            <a:ext cx="978124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51514" y="2515678"/>
            <a:ext cx="373316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218164" y="2671349"/>
            <a:ext cx="310024" cy="67815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96406" y="2714507"/>
            <a:ext cx="124524" cy="83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6408" y="3454847"/>
            <a:ext cx="4705893" cy="33367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927" y="3454846"/>
            <a:ext cx="7084616" cy="33367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27020" y="3818867"/>
            <a:ext cx="0" cy="289169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241297" y="6710928"/>
            <a:ext cx="6799927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44615" y="5708036"/>
            <a:ext cx="24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88005" y="5247687"/>
            <a:ext cx="2098651" cy="425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400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88005" y="4772052"/>
            <a:ext cx="2986044" cy="42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244615" y="5225439"/>
            <a:ext cx="283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44615" y="4774638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88004" y="4320138"/>
            <a:ext cx="3549117" cy="42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Оплата проезда от военного комиссариата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 месту военных 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1448758" y="4006311"/>
            <a:ext cx="2803418" cy="2551082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395" tIns="45697" rIns="91395" bIns="45697" anchor="ctr"/>
          <a:lstStyle/>
          <a:p>
            <a:pPr algn="ctr" defTabSz="91389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67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4871" y="4547660"/>
            <a:ext cx="3779640" cy="63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221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1074185">
              <a:lnSpc>
                <a:spcPct val="80000"/>
              </a:lnSpc>
              <a:defRPr/>
            </a:pP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514315" y="5349631"/>
            <a:ext cx="3668796" cy="38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2133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2133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134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  <a:endParaRPr lang="ru-RU" sz="2133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725115" y="6082955"/>
            <a:ext cx="3329933" cy="63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115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1074185">
              <a:lnSpc>
                <a:spcPct val="80000"/>
              </a:lnSpc>
            </a:pP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89267" y="4087664"/>
            <a:ext cx="1329210" cy="351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437"/>
            <a:r>
              <a:rPr lang="ru-RU" sz="1867" b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04400" y="6222630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422723" y="5535953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798959" y="4667849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533499" y="3896245"/>
            <a:ext cx="4800000" cy="470246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algn="ctr"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7292820" y="4034901"/>
            <a:ext cx="2762593" cy="1058114"/>
          </a:xfrm>
          <a:prstGeom prst="roundRect">
            <a:avLst>
              <a:gd name="adj" fmla="val 11737"/>
            </a:avLst>
          </a:prstGeom>
        </p:spPr>
        <p:txBody>
          <a:bodyPr wrap="square">
            <a:spAutoFit/>
          </a:bodyPr>
          <a:lstStyle/>
          <a:p>
            <a:pPr algn="ctr" defTabSz="913120">
              <a:lnSpc>
                <a:spcPct val="85000"/>
              </a:lnSpc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 установленные сроки, в соответствии с воинской должностью </a:t>
            </a:r>
          </a:p>
          <a:p>
            <a:pPr algn="ctr" defTabSz="913120">
              <a:lnSpc>
                <a:spcPct val="85000"/>
              </a:lnSpc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по 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8292543" y="4119911"/>
            <a:ext cx="3613431" cy="2495808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395" tIns="45697" rIns="91395" bIns="45697" anchor="ctr"/>
          <a:lstStyle/>
          <a:p>
            <a:pPr algn="ctr" defTabSz="913893" fontAlgn="base">
              <a:spcBef>
                <a:spcPct val="0"/>
              </a:spcBef>
              <a:spcAft>
                <a:spcPct val="0"/>
              </a:spcAft>
            </a:pPr>
            <a:endParaRPr lang="ru-RU" sz="1467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138" y="6219191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5731" y="5623816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109" y="5028440"/>
            <a:ext cx="1080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0685" y="4433063"/>
            <a:ext cx="1104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10623421" y="5822764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1125715" y="5230919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1416305" y="4578874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48303" y="4346593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98497" y="3459769"/>
            <a:ext cx="7084615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346410" y="3459769"/>
            <a:ext cx="4705893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522562" y="6562684"/>
            <a:ext cx="813043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747622" y="5980995"/>
            <a:ext cx="915635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19291" y="5382621"/>
            <a:ext cx="1088760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004517" y="4786084"/>
            <a:ext cx="885179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0041" y="5678173"/>
            <a:ext cx="2701381" cy="909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spc="-27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3 года – месячный 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                    оклад </a:t>
            </a:r>
          </a:p>
        </p:txBody>
      </p:sp>
      <p:sp>
        <p:nvSpPr>
          <p:cNvPr id="79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80138" y="1221371"/>
            <a:ext cx="3779640" cy="3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4170</a:t>
            </a:r>
            <a:r>
              <a:rPr lang="ru-RU" sz="1800" dirty="0" smtClean="0"/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10000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0506" y="1208636"/>
            <a:ext cx="396623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6256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7368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36476" y="1193699"/>
            <a:ext cx="373934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2085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5005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74966" y="1555718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</a:t>
            </a:r>
            <a:r>
              <a:rPr lang="ru-RU" sz="1867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ВЫПЛАТА </a:t>
            </a:r>
          </a:p>
          <a:p>
            <a:pPr algn="ctr" defTabSz="1219170"/>
            <a:r>
              <a:rPr lang="ru-RU" sz="1400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период проведения военных сборов)</a:t>
            </a:r>
            <a:endParaRPr lang="ru-RU" sz="1400" b="1" kern="0" dirty="0">
              <a:ln w="3175">
                <a:noFill/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24" y="1550936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>
          <a:xfrm>
            <a:off x="122311" y="1611787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188399" y="1646352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52741" y="2146590"/>
            <a:ext cx="37796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62600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150100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833109" y="2133855"/>
            <a:ext cx="396623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43793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110525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909079" y="2118918"/>
            <a:ext cx="373934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31280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75080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6223" y="2989314"/>
            <a:ext cx="467300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3 года: офицеру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4170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10000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677125" y="2977850"/>
            <a:ext cx="3966239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6256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7368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366245" y="2987656"/>
            <a:ext cx="373934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2085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5005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6218" y="3195504"/>
            <a:ext cx="467300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5 лет: офицеру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15015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677120" y="3184040"/>
            <a:ext cx="3966239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9384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11052 руб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.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366240" y="3193846"/>
            <a:ext cx="373934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3128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7508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06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11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Экипировка, льготы </a:t>
            </a: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 социальные гарантии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51" y="779287"/>
            <a:ext cx="5255380" cy="60341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6195" y="715618"/>
            <a:ext cx="6408189" cy="19633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6195" y="3426497"/>
            <a:ext cx="6408188" cy="3372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841293" y="2258716"/>
            <a:ext cx="2089156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44353" y="2346851"/>
            <a:ext cx="1504729" cy="202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05887" y="1278179"/>
            <a:ext cx="866263" cy="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040"/>
          <a:stretch/>
        </p:blipFill>
        <p:spPr bwMode="auto">
          <a:xfrm flipH="1">
            <a:off x="-6012999" y="2488615"/>
            <a:ext cx="1117603" cy="24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78950" y="3878428"/>
            <a:ext cx="689927" cy="917337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8828" y="1530646"/>
            <a:ext cx="291707" cy="10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314"/>
          <a:stretch/>
        </p:blipFill>
        <p:spPr bwMode="auto">
          <a:xfrm>
            <a:off x="-6251606" y="1069502"/>
            <a:ext cx="1356211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87101" y="671681"/>
            <a:ext cx="5255380" cy="3580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ИМУЩЕСТВО и ЭКИПИРОВКА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6196" y="677519"/>
            <a:ext cx="6408189" cy="493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76195" y="3068398"/>
            <a:ext cx="6386997" cy="6275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ОБЕСПЕЧЕНИЕ</a:t>
            </a:r>
            <a:endParaRPr lang="en-US" sz="18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 defTabSz="913437"/>
            <a:r>
              <a:rPr lang="ru-RU" sz="1467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05278" y="385226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5278" y="510612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805278" y="446014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805278" y="5714000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16026" y="1445412"/>
            <a:ext cx="5207575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  <a:defRPr/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30077" y="2070063"/>
            <a:ext cx="519352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ПРЕДПРИЯТИЮ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8489" y="5193721"/>
            <a:ext cx="5068076" cy="6824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489" y="5963374"/>
            <a:ext cx="5068076" cy="733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2914" y="1082092"/>
            <a:ext cx="945585" cy="7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11347859" y="5714792"/>
            <a:ext cx="284079" cy="264608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180699" y="1918879"/>
            <a:ext cx="630300" cy="695608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96933" y="3948832"/>
            <a:ext cx="920033" cy="90576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11180699" y="4877692"/>
            <a:ext cx="630300" cy="695608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0796" y="6086811"/>
            <a:ext cx="1054723" cy="67310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3" r="32238"/>
          <a:stretch/>
        </p:blipFill>
        <p:spPr bwMode="auto">
          <a:xfrm>
            <a:off x="1668063" y="1149265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739375" y="225581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859400" y="-257771"/>
            <a:ext cx="2055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sz="1867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6790483" y="-73620"/>
            <a:ext cx="1068917" cy="3026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6769316" y="908514"/>
            <a:ext cx="1439333" cy="9313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7931367" y="3211447"/>
            <a:ext cx="269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sz="1867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7152433" y="3698280"/>
            <a:ext cx="1056216" cy="2455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12961433" y="4551297"/>
            <a:ext cx="1819729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>
              <a:lnSpc>
                <a:spcPct val="115000"/>
              </a:lnSpc>
              <a:spcAft>
                <a:spcPts val="1333"/>
              </a:spcAft>
            </a:pPr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467" b="1">
              <a:solidFill>
                <a:prstClr val="black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4811400" y="4834930"/>
            <a:ext cx="1149349" cy="234951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12624883" y="3084447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3363233" y="3183249"/>
            <a:ext cx="203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4724616" y="2855847"/>
            <a:ext cx="1477433" cy="3302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6701583" y="2434630"/>
            <a:ext cx="1593851" cy="12276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3741674" y="1670870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4811400" y="154981"/>
            <a:ext cx="1555749" cy="2391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9132" y="1386771"/>
            <a:ext cx="21315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37">
              <a:defRPr/>
            </a:pPr>
            <a:r>
              <a:rPr lang="ru-RU" altLang="ru-RU" sz="1867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«Цифра» </a:t>
            </a:r>
            <a:endParaRPr lang="ru-RU" altLang="ru-RU" sz="1867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68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09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7"/>
            <a:ext cx="12202588" cy="51136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733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7886" y="5584967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886" y="4955237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75378" y="6194317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62290" y="5088550"/>
            <a:ext cx="1892079" cy="160554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-149517" y="672181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94668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051322" y="815300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6140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20842" y="1147629"/>
            <a:ext cx="125848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1890" y="115778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274" y="114762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42929" y="115560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430">
              <a:lnSpc>
                <a:spcPct val="80000"/>
              </a:lnSpc>
              <a:defRPr/>
            </a:pPr>
            <a:r>
              <a:rPr lang="ru-RU" sz="2667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10</a:t>
            </a:r>
            <a:endParaRPr lang="ru-RU" sz="2667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36" y="1745990"/>
            <a:ext cx="1128732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35775" y="1726149"/>
            <a:ext cx="1010500" cy="54788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57786" y="4348874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35775" y="4329033"/>
            <a:ext cx="1010500" cy="54788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385293" y="2486161"/>
            <a:ext cx="1892079" cy="1516496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57886" y="2945061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57886" y="2336645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75378" y="3506717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1285065">
          <a:lnSpc>
            <a:spcPct val="80000"/>
          </a:lnSpc>
          <a:defRPr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15876</TotalTime>
  <Words>739</Words>
  <Application>Microsoft Office PowerPoint</Application>
  <PresentationFormat>Широкоэкранный</PresentationFormat>
  <Paragraphs>181</Paragraphs>
  <Slides>6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25" baseType="lpstr">
      <vt:lpstr>a_StamperRg&amp;Bt</vt:lpstr>
      <vt:lpstr>Aparajita</vt:lpstr>
      <vt:lpstr>Arial</vt:lpstr>
      <vt:lpstr>Arial Black</vt:lpstr>
      <vt:lpstr>Arial Narrow</vt:lpstr>
      <vt:lpstr>Calibri</vt:lpstr>
      <vt:lpstr>Calibri Light</vt:lpstr>
      <vt:lpstr>Impact</vt:lpstr>
      <vt:lpstr>KaiTi</vt:lpstr>
      <vt:lpstr>Levenim MT</vt:lpstr>
      <vt:lpstr>Myriad Pro Cond</vt:lpstr>
      <vt:lpstr>Palatino Linotype</vt:lpstr>
      <vt:lpstr>Tahoma</vt:lpstr>
      <vt:lpstr>Times New Roman</vt:lpstr>
      <vt:lpstr>Тема Office</vt:lpstr>
      <vt:lpstr>29_Тема Office</vt:lpstr>
      <vt:lpstr>30_Тема Office</vt:lpstr>
      <vt:lpstr>18_Тема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Тарасов</dc:creator>
  <cp:lastModifiedBy>Пользователь</cp:lastModifiedBy>
  <cp:revision>732</cp:revision>
  <cp:lastPrinted>2024-04-16T17:42:25Z</cp:lastPrinted>
  <dcterms:created xsi:type="dcterms:W3CDTF">2020-05-15T08:20:27Z</dcterms:created>
  <dcterms:modified xsi:type="dcterms:W3CDTF">2024-04-24T03:49:57Z</dcterms:modified>
</cp:coreProperties>
</file>